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6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55CFF4-6FD8-4100-8415-6E0620BCC24C}" type="datetimeFigureOut">
              <a:rPr lang="en-US" smtClean="0"/>
              <a:t>10/15/2010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C49F94-3374-4164-AD62-CE665CB5A5C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C49F94-3374-4164-AD62-CE665CB5A5C9}"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C49F94-3374-4164-AD62-CE665CB5A5C9}"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C49F94-3374-4164-AD62-CE665CB5A5C9}"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C49F94-3374-4164-AD62-CE665CB5A5C9}"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C49F94-3374-4164-AD62-CE665CB5A5C9}"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C49F94-3374-4164-AD62-CE665CB5A5C9}"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C49F94-3374-4164-AD62-CE665CB5A5C9}"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C49F94-3374-4164-AD62-CE665CB5A5C9}"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207E554-70A3-466C-BA64-33FAEF20E615}" type="datetimeFigureOut">
              <a:rPr lang="en-US" smtClean="0"/>
              <a:t>10/15/2010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F2B5B66-7337-47B0-BFD2-DEDF7F7CE66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07E554-70A3-466C-BA64-33FAEF20E615}" type="datetimeFigureOut">
              <a:rPr lang="en-US" smtClean="0"/>
              <a:t>10/15/2010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2B5B66-7337-47B0-BFD2-DEDF7F7CE6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207E554-70A3-466C-BA64-33FAEF20E615}" type="datetimeFigureOut">
              <a:rPr lang="en-US" smtClean="0"/>
              <a:t>10/15/2010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F2B5B66-7337-47B0-BFD2-DEDF7F7CE6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07E554-70A3-466C-BA64-33FAEF20E615}" type="datetimeFigureOut">
              <a:rPr lang="en-US" smtClean="0"/>
              <a:t>10/15/2010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2B5B66-7337-47B0-BFD2-DEDF7F7CE6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207E554-70A3-466C-BA64-33FAEF20E615}" type="datetimeFigureOut">
              <a:rPr lang="en-US" smtClean="0"/>
              <a:t>10/15/2010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F2B5B66-7337-47B0-BFD2-DEDF7F7CE66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207E554-70A3-466C-BA64-33FAEF20E615}" type="datetimeFigureOut">
              <a:rPr lang="en-US" smtClean="0"/>
              <a:t>10/15/2010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2B5B66-7337-47B0-BFD2-DEDF7F7CE6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207E554-70A3-466C-BA64-33FAEF20E615}" type="datetimeFigureOut">
              <a:rPr lang="en-US" smtClean="0"/>
              <a:t>10/15/2010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F2B5B66-7337-47B0-BFD2-DEDF7F7CE6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207E554-70A3-466C-BA64-33FAEF20E615}" type="datetimeFigureOut">
              <a:rPr lang="en-US" smtClean="0"/>
              <a:t>10/15/2010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F2B5B66-7337-47B0-BFD2-DEDF7F7CE6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207E554-70A3-466C-BA64-33FAEF20E615}" type="datetimeFigureOut">
              <a:rPr lang="en-US" smtClean="0"/>
              <a:t>10/15/2010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F2B5B66-7337-47B0-BFD2-DEDF7F7CE6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207E554-70A3-466C-BA64-33FAEF20E615}" type="datetimeFigureOut">
              <a:rPr lang="en-US" smtClean="0"/>
              <a:t>10/15/2010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2B5B66-7337-47B0-BFD2-DEDF7F7CE66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207E554-70A3-466C-BA64-33FAEF20E615}" type="datetimeFigureOut">
              <a:rPr lang="en-US" smtClean="0"/>
              <a:t>10/15/2010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2B5B66-7337-47B0-BFD2-DEDF7F7CE661}"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207E554-70A3-466C-BA64-33FAEF20E615}" type="datetimeFigureOut">
              <a:rPr lang="en-US" smtClean="0"/>
              <a:t>10/15/2010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F2B5B66-7337-47B0-BFD2-DEDF7F7CE6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Famous woman scientists</a:t>
            </a:r>
            <a:endParaRPr lang="en-US" dirty="0"/>
          </a:p>
        </p:txBody>
      </p:sp>
      <p:sp>
        <p:nvSpPr>
          <p:cNvPr id="3" name="Subtitle 2"/>
          <p:cNvSpPr>
            <a:spLocks noGrp="1"/>
          </p:cNvSpPr>
          <p:nvPr>
            <p:ph type="subTitle" idx="1"/>
          </p:nvPr>
        </p:nvSpPr>
        <p:spPr>
          <a:xfrm>
            <a:off x="3352800" y="4800600"/>
            <a:ext cx="5114778" cy="1101248"/>
          </a:xfrm>
        </p:spPr>
        <p:txBody>
          <a:bodyPr>
            <a:normAutofit lnSpcReduction="10000"/>
          </a:bodyPr>
          <a:lstStyle/>
          <a:p>
            <a:r>
              <a:rPr lang="en-US" dirty="0" smtClean="0"/>
              <a:t>Presented by:</a:t>
            </a:r>
          </a:p>
          <a:p>
            <a:r>
              <a:rPr lang="en-US" dirty="0" smtClean="0"/>
              <a:t>Maine Robotics</a:t>
            </a:r>
          </a:p>
          <a:p>
            <a:r>
              <a:rPr lang="en-US" dirty="0" smtClean="0"/>
              <a:t>Serving Maine youth since 2004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Marie curie</a:t>
            </a:r>
            <a:endParaRPr lang="en-US" dirty="0"/>
          </a:p>
        </p:txBody>
      </p:sp>
      <p:sp>
        <p:nvSpPr>
          <p:cNvPr id="3" name="Content Placeholder 2"/>
          <p:cNvSpPr>
            <a:spLocks noGrp="1"/>
          </p:cNvSpPr>
          <p:nvPr>
            <p:ph idx="1"/>
          </p:nvPr>
        </p:nvSpPr>
        <p:spPr/>
        <p:txBody>
          <a:bodyPr>
            <a:normAutofit fontScale="92500"/>
          </a:bodyPr>
          <a:lstStyle/>
          <a:p>
            <a:r>
              <a:rPr lang="en-US" dirty="0" smtClean="0"/>
              <a:t>1867-1934</a:t>
            </a:r>
          </a:p>
          <a:p>
            <a:r>
              <a:rPr lang="en-US" dirty="0" smtClean="0"/>
              <a:t>Known </a:t>
            </a:r>
            <a:r>
              <a:rPr lang="en-US" dirty="0" smtClean="0"/>
              <a:t>for:</a:t>
            </a:r>
          </a:p>
          <a:p>
            <a:pPr lvl="1"/>
            <a:r>
              <a:rPr lang="en-US" dirty="0" smtClean="0"/>
              <a:t>first </a:t>
            </a:r>
            <a:r>
              <a:rPr lang="en-US" dirty="0" smtClean="0"/>
              <a:t>well-known woman </a:t>
            </a:r>
            <a:r>
              <a:rPr lang="en-US" dirty="0" smtClean="0"/>
              <a:t/>
            </a:r>
            <a:br>
              <a:rPr lang="en-US" dirty="0" smtClean="0"/>
            </a:br>
            <a:r>
              <a:rPr lang="en-US" dirty="0" smtClean="0"/>
              <a:t>scientist in </a:t>
            </a:r>
            <a:r>
              <a:rPr lang="en-US" dirty="0" smtClean="0"/>
              <a:t>the modern world</a:t>
            </a:r>
          </a:p>
          <a:p>
            <a:pPr lvl="1"/>
            <a:r>
              <a:rPr lang="en-US" dirty="0" smtClean="0"/>
              <a:t>"</a:t>
            </a:r>
            <a:r>
              <a:rPr lang="en-US" dirty="0" smtClean="0"/>
              <a:t>Mother of Modern Physics" -- pioneer in research about radioactivity, a word she coined</a:t>
            </a:r>
          </a:p>
          <a:p>
            <a:pPr lvl="1"/>
            <a:r>
              <a:rPr lang="en-US" dirty="0" smtClean="0"/>
              <a:t>First </a:t>
            </a:r>
            <a:r>
              <a:rPr lang="en-US" dirty="0" smtClean="0"/>
              <a:t>woman awarded a Ph.D. in research science in Europe, first woman professor at the Sorbonne</a:t>
            </a:r>
          </a:p>
          <a:p>
            <a:pPr lvl="1"/>
            <a:r>
              <a:rPr lang="en-US" dirty="0" smtClean="0"/>
              <a:t>Discovered </a:t>
            </a:r>
            <a:r>
              <a:rPr lang="en-US" dirty="0" smtClean="0"/>
              <a:t>and isolated polonium and radium, and established the nature of radiation and beta </a:t>
            </a:r>
            <a:r>
              <a:rPr lang="en-US" dirty="0" smtClean="0"/>
              <a:t>rays</a:t>
            </a:r>
          </a:p>
          <a:p>
            <a:pPr lvl="1"/>
            <a:r>
              <a:rPr lang="en-US" dirty="0" smtClean="0"/>
              <a:t>First woman to receive the Nobel Prize and first person to receive two Nobel Prizes (1903 for physics, 1911 for chemistry.</a:t>
            </a:r>
            <a:endParaRPr lang="en-US" dirty="0"/>
          </a:p>
        </p:txBody>
      </p:sp>
      <p:pic>
        <p:nvPicPr>
          <p:cNvPr id="2052" name="Picture 4" descr="http://imagecache6.allposters.com/LRG/27/2777/33UTD00Z.jpg"/>
          <p:cNvPicPr>
            <a:picLocks noChangeAspect="1" noChangeArrowheads="1"/>
          </p:cNvPicPr>
          <p:nvPr/>
        </p:nvPicPr>
        <p:blipFill>
          <a:blip r:embed="rId3" cstate="print"/>
          <a:srcRect/>
          <a:stretch>
            <a:fillRect/>
          </a:stretch>
        </p:blipFill>
        <p:spPr bwMode="auto">
          <a:xfrm>
            <a:off x="5000626" y="0"/>
            <a:ext cx="3149600" cy="2362200"/>
          </a:xfrm>
          <a:prstGeom prst="rect">
            <a:avLst/>
          </a:prstGeom>
          <a:noFill/>
          <a:scene3d>
            <a:camera prst="orthographicFront">
              <a:rot lat="0" lon="10799977" rev="0"/>
            </a:camera>
            <a:lightRig rig="threePt" dir="t"/>
          </a:scene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Dian Fossey</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January </a:t>
            </a:r>
            <a:r>
              <a:rPr lang="en-US" dirty="0" smtClean="0"/>
              <a:t>16, 1932 - December 26, </a:t>
            </a:r>
            <a:r>
              <a:rPr lang="en-US" dirty="0" smtClean="0"/>
              <a:t>1985</a:t>
            </a:r>
            <a:endParaRPr lang="en-US" dirty="0" smtClean="0"/>
          </a:p>
          <a:p>
            <a:r>
              <a:rPr lang="en-US" dirty="0" smtClean="0"/>
              <a:t>Occupation: primatologist, </a:t>
            </a:r>
            <a:r>
              <a:rPr lang="en-US" dirty="0" smtClean="0"/>
              <a:t>scientist</a:t>
            </a:r>
            <a:endParaRPr lang="en-US" dirty="0" smtClean="0"/>
          </a:p>
          <a:p>
            <a:r>
              <a:rPr lang="en-US" dirty="0" smtClean="0"/>
              <a:t>Known for: study of mountain gorillas, work to preserve habitat for </a:t>
            </a:r>
            <a:r>
              <a:rPr lang="en-US" dirty="0" smtClean="0"/>
              <a:t>gorillas</a:t>
            </a:r>
            <a:endParaRPr lang="en-US" dirty="0" smtClean="0"/>
          </a:p>
          <a:p>
            <a:r>
              <a:rPr lang="en-US" dirty="0" smtClean="0"/>
              <a:t>Work History:</a:t>
            </a:r>
          </a:p>
          <a:p>
            <a:pPr lvl="1"/>
            <a:r>
              <a:rPr lang="en-US" dirty="0" smtClean="0"/>
              <a:t>Dian </a:t>
            </a:r>
            <a:r>
              <a:rPr lang="en-US" dirty="0" smtClean="0"/>
              <a:t>Fossey studied as a </a:t>
            </a:r>
            <a:r>
              <a:rPr lang="en-US" dirty="0" err="1" smtClean="0"/>
              <a:t>preveterinary</a:t>
            </a:r>
            <a:r>
              <a:rPr lang="en-US" dirty="0" smtClean="0"/>
              <a:t> student in her undergraduate </a:t>
            </a:r>
            <a:r>
              <a:rPr lang="en-US" dirty="0" smtClean="0"/>
              <a:t>work</a:t>
            </a:r>
          </a:p>
          <a:p>
            <a:pPr lvl="1"/>
            <a:r>
              <a:rPr lang="en-US" dirty="0" smtClean="0"/>
              <a:t>Seven </a:t>
            </a:r>
            <a:r>
              <a:rPr lang="en-US" dirty="0" smtClean="0"/>
              <a:t>years as director of occupational therapy in a Louisville, Kentucky hospital</a:t>
            </a:r>
            <a:r>
              <a:rPr lang="en-US" dirty="0" smtClean="0"/>
              <a:t>.</a:t>
            </a:r>
            <a:endParaRPr lang="en-US" dirty="0" smtClean="0"/>
          </a:p>
          <a:p>
            <a:r>
              <a:rPr lang="en-US" dirty="0" smtClean="0"/>
              <a:t>Dian </a:t>
            </a:r>
            <a:r>
              <a:rPr lang="en-US" dirty="0" smtClean="0"/>
              <a:t>Fossey developed </a:t>
            </a:r>
            <a:r>
              <a:rPr lang="en-US" dirty="0" smtClean="0"/>
              <a:t>an interest in mountain gorillas, and wanted to see them in their natural habitat. </a:t>
            </a:r>
            <a:endParaRPr lang="en-US" dirty="0" smtClean="0"/>
          </a:p>
          <a:p>
            <a:r>
              <a:rPr lang="en-US" dirty="0" smtClean="0"/>
              <a:t>Met </a:t>
            </a:r>
            <a:r>
              <a:rPr lang="en-US" dirty="0" smtClean="0"/>
              <a:t>with Mary and Louis Leakey before traveling to Zaire. </a:t>
            </a:r>
            <a:endParaRPr lang="en-US" dirty="0" smtClean="0"/>
          </a:p>
          <a:p>
            <a:r>
              <a:rPr lang="en-US" dirty="0" smtClean="0"/>
              <a:t>Visited </a:t>
            </a:r>
            <a:r>
              <a:rPr lang="en-US" dirty="0" smtClean="0"/>
              <a:t>Jane Goodall to learn from her, and then made her way to Zaire and the home of the mountain gorillas</a:t>
            </a:r>
            <a:r>
              <a:rPr lang="en-US" dirty="0" smtClean="0"/>
              <a:t>.</a:t>
            </a:r>
            <a:endParaRPr lang="en-US" dirty="0" smtClean="0"/>
          </a:p>
          <a:p>
            <a:r>
              <a:rPr lang="en-US" dirty="0" smtClean="0"/>
              <a:t>Dian Fossey earned the trust of the gorillas, but human beings were another matter. She was taken into custody in Zaire, escaped to Uganda, and moved to Rwanda to continue her work</a:t>
            </a:r>
            <a:r>
              <a:rPr lang="en-US" dirty="0" smtClean="0"/>
              <a:t>.</a:t>
            </a:r>
            <a:endParaRPr lang="en-US" dirty="0" smtClean="0"/>
          </a:p>
          <a:p>
            <a:r>
              <a:rPr lang="en-US" dirty="0" smtClean="0"/>
              <a:t>By techniques she developed, especially imitation of the gorilla behavior, she was again accepted as an </a:t>
            </a:r>
            <a:r>
              <a:rPr lang="en-US" dirty="0" smtClean="0"/>
              <a:t>observer </a:t>
            </a:r>
            <a:r>
              <a:rPr lang="en-US" dirty="0" smtClean="0"/>
              <a:t>by a group of mountain gorillas there. </a:t>
            </a:r>
          </a:p>
          <a:p>
            <a:r>
              <a:rPr lang="en-US" dirty="0" smtClean="0"/>
              <a:t>From 1970-1974, Fossey went to England to get her doctorate at Cambridge University, in zoology. Her dissertation summarized her work thus far with the gorillas</a:t>
            </a:r>
            <a:r>
              <a:rPr lang="en-US" dirty="0" smtClean="0"/>
              <a:t>.</a:t>
            </a:r>
          </a:p>
          <a:p>
            <a:r>
              <a:rPr lang="en-US" dirty="0" smtClean="0"/>
              <a:t>1980 Wrote the book “Gorillas in the Mist”, later made into a </a:t>
            </a:r>
            <a:r>
              <a:rPr lang="en-US" dirty="0" err="1" smtClean="0"/>
              <a:t>motio</a:t>
            </a:r>
            <a:endParaRPr lang="en-US" dirty="0" smtClean="0"/>
          </a:p>
        </p:txBody>
      </p:sp>
      <p:pic>
        <p:nvPicPr>
          <p:cNvPr id="19459" name="Picture 3" descr="http://unaatimes.com/wp-content/uploads/2009/01/foss.jpg"/>
          <p:cNvPicPr>
            <a:picLocks noChangeAspect="1" noChangeArrowheads="1"/>
          </p:cNvPicPr>
          <p:nvPr/>
        </p:nvPicPr>
        <p:blipFill>
          <a:blip r:embed="rId3" cstate="print"/>
          <a:srcRect/>
          <a:stretch>
            <a:fillRect/>
          </a:stretch>
        </p:blipFill>
        <p:spPr bwMode="auto">
          <a:xfrm>
            <a:off x="5029200" y="1"/>
            <a:ext cx="3124200" cy="19526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Jane </a:t>
            </a:r>
            <a:r>
              <a:rPr lang="en-US" dirty="0" err="1" smtClean="0"/>
              <a:t>goodall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1934-</a:t>
            </a:r>
          </a:p>
          <a:p>
            <a:r>
              <a:rPr lang="en-US" dirty="0" smtClean="0"/>
              <a:t>Occupation</a:t>
            </a:r>
            <a:r>
              <a:rPr lang="en-US" dirty="0" smtClean="0"/>
              <a:t>: primatologist, </a:t>
            </a:r>
            <a:r>
              <a:rPr lang="en-US" dirty="0" smtClean="0"/>
              <a:t/>
            </a:r>
            <a:br>
              <a:rPr lang="en-US" dirty="0" smtClean="0"/>
            </a:br>
            <a:r>
              <a:rPr lang="en-US" dirty="0" smtClean="0"/>
              <a:t>scientist</a:t>
            </a:r>
            <a:r>
              <a:rPr lang="en-US" dirty="0" smtClean="0"/>
              <a:t>, chimpanzee researcher and observer, </a:t>
            </a:r>
            <a:r>
              <a:rPr lang="en-US" dirty="0" smtClean="0"/>
              <a:t>environmentalist</a:t>
            </a:r>
            <a:endParaRPr lang="en-US" dirty="0" smtClean="0"/>
          </a:p>
          <a:p>
            <a:r>
              <a:rPr lang="en-US" dirty="0" smtClean="0"/>
              <a:t>Known </a:t>
            </a:r>
            <a:r>
              <a:rPr lang="en-US" dirty="0" smtClean="0"/>
              <a:t>for her </a:t>
            </a:r>
            <a:r>
              <a:rPr lang="en-US" dirty="0" smtClean="0"/>
              <a:t>work with chimpanzees at </a:t>
            </a:r>
            <a:r>
              <a:rPr lang="en-US" dirty="0" err="1" smtClean="0"/>
              <a:t>Gombe</a:t>
            </a:r>
            <a:r>
              <a:rPr lang="en-US" dirty="0" smtClean="0"/>
              <a:t> Stream </a:t>
            </a:r>
            <a:r>
              <a:rPr lang="en-US" dirty="0" smtClean="0"/>
              <a:t>Reserve</a:t>
            </a:r>
          </a:p>
          <a:p>
            <a:r>
              <a:rPr lang="en-US" dirty="0" smtClean="0"/>
              <a:t>Received a Ph.D. in </a:t>
            </a:r>
            <a:r>
              <a:rPr lang="en-US" dirty="0" err="1" smtClean="0"/>
              <a:t>Ethology</a:t>
            </a:r>
            <a:r>
              <a:rPr lang="en-US" dirty="0" smtClean="0"/>
              <a:t> from Cambridge University.  Jane had neither a bachelor or masters degree but was awarded her doctorate in 1965</a:t>
            </a:r>
            <a:endParaRPr lang="en-US" dirty="0" smtClean="0"/>
          </a:p>
          <a:p>
            <a:r>
              <a:rPr lang="en-US" dirty="0" smtClean="0"/>
              <a:t>Originally </a:t>
            </a:r>
            <a:r>
              <a:rPr lang="en-US" dirty="0" smtClean="0"/>
              <a:t>brought to Africa to work with Louis Leakey, Jane Goodall began her work with chimpanzees in the </a:t>
            </a:r>
            <a:r>
              <a:rPr lang="en-US" dirty="0" err="1" smtClean="0"/>
              <a:t>Gombe</a:t>
            </a:r>
            <a:r>
              <a:rPr lang="en-US" dirty="0" smtClean="0"/>
              <a:t> Stream Reserve in 1970. By close observation, she documented the social organization of chimps in the wild, including their social nature, their tool-making, their occasional systematic killing of one another, their hierarchy and their social development.</a:t>
            </a:r>
            <a:endParaRPr lang="en-US" dirty="0"/>
          </a:p>
        </p:txBody>
      </p:sp>
      <p:pic>
        <p:nvPicPr>
          <p:cNvPr id="21506" name="Picture 2" descr="Primatologist Jane Goodall"/>
          <p:cNvPicPr>
            <a:picLocks noChangeAspect="1" noChangeArrowheads="1"/>
          </p:cNvPicPr>
          <p:nvPr/>
        </p:nvPicPr>
        <p:blipFill>
          <a:blip r:embed="rId3" cstate="print"/>
          <a:srcRect/>
          <a:stretch>
            <a:fillRect/>
          </a:stretch>
        </p:blipFill>
        <p:spPr bwMode="auto">
          <a:xfrm>
            <a:off x="5410200" y="0"/>
            <a:ext cx="2771775" cy="183272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hopper</a:t>
            </a:r>
            <a:endParaRPr lang="en-US" dirty="0"/>
          </a:p>
        </p:txBody>
      </p:sp>
      <p:sp>
        <p:nvSpPr>
          <p:cNvPr id="3" name="Content Placeholder 2"/>
          <p:cNvSpPr>
            <a:spLocks noGrp="1"/>
          </p:cNvSpPr>
          <p:nvPr>
            <p:ph idx="1"/>
          </p:nvPr>
        </p:nvSpPr>
        <p:spPr>
          <a:xfrm>
            <a:off x="457200" y="1609416"/>
            <a:ext cx="5257800" cy="4846320"/>
          </a:xfrm>
        </p:spPr>
        <p:txBody>
          <a:bodyPr>
            <a:normAutofit fontScale="85000" lnSpcReduction="10000"/>
          </a:bodyPr>
          <a:lstStyle/>
          <a:p>
            <a:r>
              <a:rPr lang="en-US" sz="1800" dirty="0" smtClean="0"/>
              <a:t>1906-1992</a:t>
            </a:r>
          </a:p>
          <a:p>
            <a:r>
              <a:rPr lang="en-US" sz="1800" dirty="0" smtClean="0"/>
              <a:t>Earned bachelors in mathematics and physics from Vassar College</a:t>
            </a:r>
          </a:p>
          <a:p>
            <a:r>
              <a:rPr lang="en-US" sz="1800" dirty="0" smtClean="0"/>
              <a:t>Earned a masters and doctorate from Yale University in mathematics</a:t>
            </a:r>
          </a:p>
          <a:p>
            <a:r>
              <a:rPr lang="en-US" sz="1800" dirty="0" smtClean="0"/>
              <a:t>Joined the naval reserves in 1943 and graduated from the Midshipman’s school in 1944 top of her class.</a:t>
            </a:r>
          </a:p>
          <a:p>
            <a:r>
              <a:rPr lang="en-US" sz="1800" dirty="0" smtClean="0"/>
              <a:t>Started her naval career as a Lieutenant, junior grade in 1944 and retired 42 years later as a rear admiral</a:t>
            </a:r>
          </a:p>
          <a:p>
            <a:r>
              <a:rPr lang="en-US" sz="1800" dirty="0" smtClean="0"/>
              <a:t>Her specialty during most of those years was computing and the science of computers and programming.</a:t>
            </a:r>
          </a:p>
          <a:p>
            <a:r>
              <a:rPr lang="en-US" sz="1800" dirty="0" smtClean="0"/>
              <a:t>One of the original authors of the COBOL programming language</a:t>
            </a:r>
          </a:p>
          <a:p>
            <a:r>
              <a:rPr lang="en-US" sz="1800" dirty="0" smtClean="0"/>
              <a:t>While she was working on a Mark II Computer at Harvard University in 1947, her associates discovered a moth stuck in a relay and thereby </a:t>
            </a:r>
            <a:r>
              <a:rPr lang="en-US" sz="1800" dirty="0" smtClean="0"/>
              <a:t>preventing operation</a:t>
            </a:r>
            <a:r>
              <a:rPr lang="en-US" sz="1800" dirty="0" smtClean="0"/>
              <a:t>, whereupon she remarked that they were "debugging" the system. </a:t>
            </a:r>
            <a:endParaRPr lang="en-US" sz="1800" dirty="0"/>
          </a:p>
        </p:txBody>
      </p:sp>
      <p:pic>
        <p:nvPicPr>
          <p:cNvPr id="23554" name="Picture 2" descr="http://upload.wikimedia.org/wikipedia/commons/thumb/8/8a/H96566k.jpg/220px-H96566k.jpg"/>
          <p:cNvPicPr>
            <a:picLocks noChangeAspect="1" noChangeArrowheads="1"/>
          </p:cNvPicPr>
          <p:nvPr/>
        </p:nvPicPr>
        <p:blipFill>
          <a:blip r:embed="rId3" cstate="print"/>
          <a:srcRect/>
          <a:stretch>
            <a:fillRect/>
          </a:stretch>
        </p:blipFill>
        <p:spPr bwMode="auto">
          <a:xfrm>
            <a:off x="5595855" y="0"/>
            <a:ext cx="2519445" cy="1981200"/>
          </a:xfrm>
          <a:prstGeom prst="rect">
            <a:avLst/>
          </a:prstGeom>
          <a:noFill/>
        </p:spPr>
      </p:pic>
      <p:pic>
        <p:nvPicPr>
          <p:cNvPr id="23556" name="Picture 4" descr="http://www.computermuseum.li/Testpage/GraceHopper-and-UNIVAC.jpg"/>
          <p:cNvPicPr>
            <a:picLocks noChangeAspect="1" noChangeArrowheads="1"/>
          </p:cNvPicPr>
          <p:nvPr/>
        </p:nvPicPr>
        <p:blipFill>
          <a:blip r:embed="rId4" cstate="print"/>
          <a:srcRect/>
          <a:stretch>
            <a:fillRect/>
          </a:stretch>
        </p:blipFill>
        <p:spPr bwMode="auto">
          <a:xfrm>
            <a:off x="5715000" y="2743200"/>
            <a:ext cx="2413069" cy="1981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7239000" cy="1143000"/>
          </a:xfrm>
        </p:spPr>
        <p:txBody>
          <a:bodyPr>
            <a:normAutofit/>
          </a:bodyPr>
          <a:lstStyle/>
          <a:p>
            <a:r>
              <a:rPr lang="en-US" sz="3600" dirty="0" smtClean="0"/>
              <a:t>Jocelyn Bell </a:t>
            </a:r>
            <a:r>
              <a:rPr lang="en-US" sz="3600" dirty="0" err="1" smtClean="0"/>
              <a:t>burnell</a:t>
            </a:r>
            <a:endParaRPr lang="en-US" sz="3600" dirty="0"/>
          </a:p>
        </p:txBody>
      </p:sp>
      <p:sp>
        <p:nvSpPr>
          <p:cNvPr id="3" name="Content Placeholder 2"/>
          <p:cNvSpPr>
            <a:spLocks noGrp="1"/>
          </p:cNvSpPr>
          <p:nvPr>
            <p:ph idx="1"/>
          </p:nvPr>
        </p:nvSpPr>
        <p:spPr/>
        <p:txBody>
          <a:bodyPr/>
          <a:lstStyle/>
          <a:p>
            <a:r>
              <a:rPr lang="en-US" dirty="0" smtClean="0"/>
              <a:t>1943-</a:t>
            </a:r>
          </a:p>
          <a:p>
            <a:r>
              <a:rPr lang="en-US" dirty="0" smtClean="0"/>
              <a:t>Ph.D. from the University of Cambridge, 1969</a:t>
            </a:r>
          </a:p>
          <a:p>
            <a:r>
              <a:rPr lang="en-US" dirty="0" smtClean="0"/>
              <a:t>Astrophysicist </a:t>
            </a:r>
            <a:r>
              <a:rPr lang="en-US" dirty="0" smtClean="0"/>
              <a:t>who </a:t>
            </a:r>
            <a:r>
              <a:rPr lang="en-US" dirty="0" smtClean="0"/>
              <a:t>helped discover the </a:t>
            </a:r>
            <a:r>
              <a:rPr lang="en-US" dirty="0" smtClean="0"/>
              <a:t>first radio </a:t>
            </a:r>
            <a:r>
              <a:rPr lang="en-US" dirty="0" smtClean="0"/>
              <a:t>pulsars using an early radio telescope; earning her supervisors the Nobel prize.</a:t>
            </a:r>
          </a:p>
          <a:p>
            <a:r>
              <a:rPr lang="en-US" dirty="0" smtClean="0"/>
              <a:t>Served as president of the Royal Astronomical Society and the Institute of Physics.</a:t>
            </a:r>
          </a:p>
          <a:p>
            <a:r>
              <a:rPr lang="en-US" dirty="0" smtClean="0"/>
              <a:t>Faculty at Oxford, Princeton, University of Bath, and the Open University</a:t>
            </a:r>
          </a:p>
          <a:p>
            <a:endParaRPr lang="en-US" dirty="0" smtClean="0"/>
          </a:p>
        </p:txBody>
      </p:sp>
      <p:pic>
        <p:nvPicPr>
          <p:cNvPr id="25602" name="Picture 2" descr="http://www.belfasttelegraph.co.uk/multimedia/archive/00005/jocelyntelescope_5926t.jpg"/>
          <p:cNvPicPr>
            <a:picLocks noChangeAspect="1" noChangeArrowheads="1"/>
          </p:cNvPicPr>
          <p:nvPr/>
        </p:nvPicPr>
        <p:blipFill>
          <a:blip r:embed="rId3" cstate="print"/>
          <a:srcRect/>
          <a:stretch>
            <a:fillRect/>
          </a:stretch>
        </p:blipFill>
        <p:spPr bwMode="auto">
          <a:xfrm>
            <a:off x="5334000" y="0"/>
            <a:ext cx="2800350" cy="20955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Ada</a:t>
            </a:r>
            <a:r>
              <a:rPr lang="en-US" dirty="0" smtClean="0"/>
              <a:t> Lovelace</a:t>
            </a:r>
            <a:endParaRPr lang="en-US" dirty="0"/>
          </a:p>
        </p:txBody>
      </p:sp>
      <p:sp>
        <p:nvSpPr>
          <p:cNvPr id="3" name="Content Placeholder 2"/>
          <p:cNvSpPr>
            <a:spLocks noGrp="1"/>
          </p:cNvSpPr>
          <p:nvPr>
            <p:ph idx="1"/>
          </p:nvPr>
        </p:nvSpPr>
        <p:spPr>
          <a:xfrm>
            <a:off x="457200" y="1609416"/>
            <a:ext cx="4724400" cy="4846320"/>
          </a:xfrm>
        </p:spPr>
        <p:txBody>
          <a:bodyPr>
            <a:normAutofit fontScale="77500" lnSpcReduction="20000"/>
          </a:bodyPr>
          <a:lstStyle/>
          <a:p>
            <a:r>
              <a:rPr lang="en-US" dirty="0" smtClean="0"/>
              <a:t>1815-1852</a:t>
            </a:r>
          </a:p>
          <a:p>
            <a:r>
              <a:rPr lang="en-US" dirty="0" smtClean="0"/>
              <a:t>Known </a:t>
            </a:r>
            <a:r>
              <a:rPr lang="en-US" dirty="0" smtClean="0"/>
              <a:t>for her work on Charles Babbage's early mechanical general-purpose computer, the analytical engine. </a:t>
            </a:r>
            <a:endParaRPr lang="en-US" dirty="0" smtClean="0"/>
          </a:p>
          <a:p>
            <a:r>
              <a:rPr lang="en-US" dirty="0" smtClean="0"/>
              <a:t>Her </a:t>
            </a:r>
            <a:r>
              <a:rPr lang="en-US" dirty="0" smtClean="0"/>
              <a:t>notes on the engine include what is </a:t>
            </a:r>
            <a:r>
              <a:rPr lang="en-US" dirty="0" smtClean="0"/>
              <a:t>recognized </a:t>
            </a:r>
            <a:r>
              <a:rPr lang="en-US" dirty="0" smtClean="0"/>
              <a:t>as the first algorithm intended to be processed by a machine; as such she is regarded as the world's first computer programmer</a:t>
            </a:r>
            <a:r>
              <a:rPr lang="en-US" dirty="0" smtClean="0"/>
              <a:t>.</a:t>
            </a:r>
          </a:p>
          <a:p>
            <a:r>
              <a:rPr lang="en-US" dirty="0" smtClean="0"/>
              <a:t>Self taught mathematician, she rose to be a significant force in Britain’s mathematical society, even given her young age.</a:t>
            </a:r>
          </a:p>
          <a:p>
            <a:r>
              <a:rPr lang="en-US" dirty="0" smtClean="0"/>
              <a:t>The ADA programming language was named after her</a:t>
            </a:r>
            <a:endParaRPr lang="en-US" dirty="0"/>
          </a:p>
        </p:txBody>
      </p:sp>
      <p:pic>
        <p:nvPicPr>
          <p:cNvPr id="27650" name="Picture 2" descr="http://sciblogs.co.nz/code-for-life/files/2010/01/ada_lovelace.jpg"/>
          <p:cNvPicPr>
            <a:picLocks noChangeAspect="1" noChangeArrowheads="1"/>
          </p:cNvPicPr>
          <p:nvPr/>
        </p:nvPicPr>
        <p:blipFill>
          <a:blip r:embed="rId3" cstate="print"/>
          <a:srcRect/>
          <a:stretch>
            <a:fillRect/>
          </a:stretch>
        </p:blipFill>
        <p:spPr bwMode="auto">
          <a:xfrm>
            <a:off x="5257800" y="0"/>
            <a:ext cx="2857500" cy="40576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Women make great scientists</a:t>
            </a:r>
            <a:endParaRPr lang="en-US" dirty="0"/>
          </a:p>
        </p:txBody>
      </p:sp>
      <p:sp>
        <p:nvSpPr>
          <p:cNvPr id="3" name="Content Placeholder 2"/>
          <p:cNvSpPr>
            <a:spLocks noGrp="1"/>
          </p:cNvSpPr>
          <p:nvPr>
            <p:ph idx="1"/>
          </p:nvPr>
        </p:nvSpPr>
        <p:spPr/>
        <p:txBody>
          <a:bodyPr/>
          <a:lstStyle/>
          <a:p>
            <a:r>
              <a:rPr lang="en-US" dirty="0" smtClean="0"/>
              <a:t>No ifs,</a:t>
            </a:r>
          </a:p>
          <a:p>
            <a:r>
              <a:rPr lang="en-US" dirty="0" smtClean="0"/>
              <a:t>No ands,</a:t>
            </a:r>
          </a:p>
          <a:p>
            <a:r>
              <a:rPr lang="en-US" dirty="0" smtClean="0"/>
              <a:t>Or buts…</a:t>
            </a:r>
          </a:p>
          <a:p>
            <a:endParaRPr lang="en-US" dirty="0" smtClean="0"/>
          </a:p>
          <a:p>
            <a:r>
              <a:rPr lang="en-US" dirty="0" smtClean="0"/>
              <a:t>Women have all the same abilities to excel in mathematics, medicine, astronomy, chemistry, wildlife, physics, engineering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53</TotalTime>
  <Words>565</Words>
  <Application>Microsoft Office PowerPoint</Application>
  <PresentationFormat>On-screen Show (4:3)</PresentationFormat>
  <Paragraphs>67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Famous woman scientists</vt:lpstr>
      <vt:lpstr>Marie curie</vt:lpstr>
      <vt:lpstr>Dian Fossey</vt:lpstr>
      <vt:lpstr>Jane goodall</vt:lpstr>
      <vt:lpstr>Grace hopper</vt:lpstr>
      <vt:lpstr>Jocelyn Bell burnell</vt:lpstr>
      <vt:lpstr>Ada Lovelace</vt:lpstr>
      <vt:lpstr>Women make great scientists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Famous woman scientists</dc:title>
  <dc:creator>Admin</dc:creator>
  <cp:lastModifiedBy>Admin</cp:lastModifiedBy>
  <cp:revision>7</cp:revision>
  <dcterms:created xsi:type="dcterms:W3CDTF">2010-10-16T01:24:44Z</dcterms:created>
  <dcterms:modified xsi:type="dcterms:W3CDTF">2010-10-16T02:18:19Z</dcterms:modified>
</cp:coreProperties>
</file>